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290285"/>
            <a:ext cx="10464800" cy="1282701"/>
          </a:xfrm>
          <a:prstGeom prst="rect">
            <a:avLst/>
          </a:prstGeom>
        </p:spPr>
        <p:txBody>
          <a:bodyPr/>
          <a:lstStyle/>
          <a:p>
            <a:pPr lvl="0">
              <a:defRPr cap="none" sz="1800">
                <a:solidFill>
                  <a:srgbClr val="000000"/>
                </a:solidFill>
              </a:defRPr>
            </a:pPr>
            <a:r>
              <a:rPr cap="all" sz="7200">
                <a:solidFill>
                  <a:srgbClr val="535353"/>
                </a:solidFill>
              </a:rPr>
              <a:t>North  Window</a:t>
            </a:r>
          </a:p>
        </p:txBody>
      </p:sp>
      <p:sp>
        <p:nvSpPr>
          <p:cNvPr id="33" name="Shape 33"/>
          <p:cNvSpPr/>
          <p:nvPr>
            <p:ph type="body" idx="1"/>
          </p:nvPr>
        </p:nvSpPr>
        <p:spPr>
          <a:xfrm>
            <a:off x="1270000" y="8197850"/>
            <a:ext cx="10464800" cy="1130300"/>
          </a:xfrm>
          <a:prstGeom prst="rect">
            <a:avLst/>
          </a:prstGeom>
        </p:spPr>
        <p:txBody>
          <a:bodyPr/>
          <a:lstStyle/>
          <a:p>
            <a:pPr lvl="0">
              <a:defRPr sz="1800">
                <a:solidFill>
                  <a:srgbClr val="000000"/>
                </a:solidFill>
              </a:defRPr>
            </a:pPr>
            <a:r>
              <a:rPr sz="3800">
                <a:solidFill>
                  <a:srgbClr val="535353"/>
                </a:solidFill>
              </a:rPr>
              <a:t>By: Matt, Ruby, Madi</a:t>
            </a:r>
          </a:p>
        </p:txBody>
      </p:sp>
      <p:pic>
        <p:nvPicPr>
          <p:cNvPr id="34" name="4C8C6F6E-ED63-4C31-927C-7708B3404280-L0-001.jpeg"/>
          <p:cNvPicPr/>
          <p:nvPr/>
        </p:nvPicPr>
        <p:blipFill>
          <a:blip r:embed="rId2">
            <a:extLst/>
          </a:blip>
          <a:stretch>
            <a:fillRect/>
          </a:stretch>
        </p:blipFill>
        <p:spPr>
          <a:xfrm>
            <a:off x="1705719" y="1431689"/>
            <a:ext cx="9186963" cy="689022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355600" y="803123"/>
            <a:ext cx="12293600" cy="2438401"/>
          </a:xfrm>
          <a:prstGeom prst="rect">
            <a:avLst/>
          </a:prstGeom>
        </p:spPr>
        <p:txBody>
          <a:bodyPr/>
          <a:lstStyle/>
          <a:p>
            <a:pPr lvl="0">
              <a:defRPr cap="none" sz="1800">
                <a:solidFill>
                  <a:srgbClr val="000000"/>
                </a:solidFill>
              </a:defRPr>
            </a:pPr>
            <a:r>
              <a:rPr cap="all" sz="7200">
                <a:solidFill>
                  <a:srgbClr val="535353"/>
                </a:solidFill>
              </a:rPr>
              <a:t>Materials List</a:t>
            </a:r>
          </a:p>
        </p:txBody>
      </p:sp>
      <p:sp>
        <p:nvSpPr>
          <p:cNvPr id="37" name="Shape 37"/>
          <p:cNvSpPr/>
          <p:nvPr>
            <p:ph type="body" idx="1"/>
          </p:nvPr>
        </p:nvSpPr>
        <p:spPr>
          <a:xfrm>
            <a:off x="-189654" y="3622765"/>
            <a:ext cx="12293601" cy="3677921"/>
          </a:xfrm>
          <a:prstGeom prst="rect">
            <a:avLst/>
          </a:prstGeom>
        </p:spPr>
        <p:txBody>
          <a:bodyPr/>
          <a:lstStyle/>
          <a:p>
            <a:pPr lvl="0">
              <a:defRPr sz="1800">
                <a:solidFill>
                  <a:srgbClr val="000000"/>
                </a:solidFill>
              </a:defRPr>
            </a:pPr>
            <a:r>
              <a:rPr sz="4600">
                <a:solidFill>
                  <a:srgbClr val="535353"/>
                </a:solidFill>
              </a:rPr>
              <a:t>Cardboard: Wood</a:t>
            </a:r>
            <a:endParaRPr sz="4600">
              <a:solidFill>
                <a:srgbClr val="535353"/>
              </a:solidFill>
            </a:endParaRPr>
          </a:p>
          <a:p>
            <a:pPr lvl="0">
              <a:defRPr sz="1800">
                <a:solidFill>
                  <a:srgbClr val="000000"/>
                </a:solidFill>
              </a:defRPr>
            </a:pPr>
            <a:r>
              <a:rPr sz="4600">
                <a:solidFill>
                  <a:srgbClr val="535353"/>
                </a:solidFill>
              </a:rPr>
              <a:t>Aluminum foil: Mirror</a:t>
            </a:r>
            <a:endParaRPr sz="4600">
              <a:solidFill>
                <a:srgbClr val="535353"/>
              </a:solidFill>
            </a:endParaRPr>
          </a:p>
          <a:p>
            <a:pPr lvl="0">
              <a:defRPr sz="1800">
                <a:solidFill>
                  <a:srgbClr val="000000"/>
                </a:solidFill>
              </a:defRPr>
            </a:pPr>
            <a:r>
              <a:rPr sz="4600">
                <a:solidFill>
                  <a:srgbClr val="535353"/>
                </a:solidFill>
              </a:rPr>
              <a:t>Total cost-approximately $80</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cap="none" sz="1800">
                <a:solidFill>
                  <a:srgbClr val="000000"/>
                </a:solidFill>
              </a:defRPr>
            </a:pPr>
            <a:r>
              <a:rPr cap="all" sz="7200">
                <a:solidFill>
                  <a:srgbClr val="535353"/>
                </a:solidFill>
              </a:rPr>
              <a:t>Purpose</a:t>
            </a:r>
          </a:p>
        </p:txBody>
      </p:sp>
      <p:sp>
        <p:nvSpPr>
          <p:cNvPr id="40" name="Shape 40"/>
          <p:cNvSpPr/>
          <p:nvPr>
            <p:ph type="body" idx="1"/>
          </p:nvPr>
        </p:nvSpPr>
        <p:spPr>
          <a:xfrm>
            <a:off x="742647" y="988785"/>
            <a:ext cx="12293601" cy="6299201"/>
          </a:xfrm>
          <a:prstGeom prst="rect">
            <a:avLst/>
          </a:prstGeom>
        </p:spPr>
        <p:txBody>
          <a:bodyPr/>
          <a:lstStyle/>
          <a:p>
            <a:pPr lvl="0">
              <a:defRPr sz="1800">
                <a:solidFill>
                  <a:srgbClr val="000000"/>
                </a:solidFill>
              </a:defRPr>
            </a:pPr>
            <a:r>
              <a:rPr sz="4600">
                <a:solidFill>
                  <a:srgbClr val="535353"/>
                </a:solidFill>
              </a:rPr>
              <a:t>This solar reflector will be used to get more light into our mini solar home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355600" y="1221619"/>
            <a:ext cx="12293600" cy="2438401"/>
          </a:xfrm>
          <a:prstGeom prst="rect">
            <a:avLst/>
          </a:prstGeom>
        </p:spPr>
        <p:txBody>
          <a:bodyPr/>
          <a:lstStyle/>
          <a:p>
            <a:pPr lvl="0">
              <a:defRPr cap="none" sz="1800">
                <a:solidFill>
                  <a:srgbClr val="000000"/>
                </a:solidFill>
              </a:defRPr>
            </a:pPr>
            <a:r>
              <a:rPr cap="all" sz="7200">
                <a:solidFill>
                  <a:srgbClr val="535353"/>
                </a:solidFill>
              </a:rPr>
              <a:t>How it works</a:t>
            </a:r>
          </a:p>
        </p:txBody>
      </p:sp>
      <p:sp>
        <p:nvSpPr>
          <p:cNvPr id="43" name="Shape 43"/>
          <p:cNvSpPr/>
          <p:nvPr>
            <p:ph type="body" idx="1"/>
          </p:nvPr>
        </p:nvSpPr>
        <p:spPr>
          <a:xfrm>
            <a:off x="278190" y="1414538"/>
            <a:ext cx="12448420" cy="6299201"/>
          </a:xfrm>
          <a:prstGeom prst="rect">
            <a:avLst/>
          </a:prstGeom>
        </p:spPr>
        <p:txBody>
          <a:bodyPr/>
          <a:lstStyle>
            <a:lvl1pPr marL="431800" indent="-431800">
              <a:lnSpc>
                <a:spcPct val="100000"/>
              </a:lnSpc>
              <a:spcBef>
                <a:spcPts val="3800"/>
              </a:spcBef>
              <a:defRPr sz="3800"/>
            </a:lvl1pPr>
          </a:lstStyle>
          <a:p>
            <a:pPr lvl="0">
              <a:defRPr sz="1800">
                <a:solidFill>
                  <a:srgbClr val="000000"/>
                </a:solidFill>
              </a:defRPr>
            </a:pPr>
            <a:r>
              <a:rPr sz="3800">
                <a:solidFill>
                  <a:srgbClr val="535353"/>
                </a:solidFill>
              </a:rPr>
              <a:t>The sunlight hits the reflector which is located under the window, but due to the upward 52 degree of the reflector the sunlight reflects back up into the window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nvSpPr>
        <p:spPr>
          <a:xfrm>
            <a:off x="1270000" y="630766"/>
            <a:ext cx="10464800" cy="647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535353"/>
                </a:solidFill>
              </a:rPr>
              <a:t>Light hitting reflector</a:t>
            </a:r>
          </a:p>
        </p:txBody>
      </p:sp>
      <p:pic>
        <p:nvPicPr>
          <p:cNvPr id="46" name="0C88C4F0-E9F5-49C0-91AA-4A21242DFD4E-L0-001.jpeg"/>
          <p:cNvPicPr/>
          <p:nvPr/>
        </p:nvPicPr>
        <p:blipFill>
          <a:blip r:embed="rId2">
            <a:extLst/>
          </a:blip>
          <a:stretch>
            <a:fillRect/>
          </a:stretch>
        </p:blipFill>
        <p:spPr>
          <a:xfrm rot="21587201">
            <a:off x="1131589" y="1479668"/>
            <a:ext cx="10741622" cy="805621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1270000" y="714526"/>
            <a:ext cx="10464800" cy="647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535353"/>
                </a:solidFill>
              </a:rPr>
              <a:t>Light reflecting off the reflector</a:t>
            </a:r>
          </a:p>
        </p:txBody>
      </p:sp>
      <p:pic>
        <p:nvPicPr>
          <p:cNvPr id="49" name="EC203E5B-5BE3-4981-A6AB-A759D52C12A0-L0-001.jpeg"/>
          <p:cNvPicPr/>
          <p:nvPr/>
        </p:nvPicPr>
        <p:blipFill>
          <a:blip r:embed="rId2">
            <a:extLst/>
          </a:blip>
          <a:stretch>
            <a:fillRect/>
          </a:stretch>
        </p:blipFill>
        <p:spPr>
          <a:xfrm>
            <a:off x="1109536" y="1470780"/>
            <a:ext cx="10785728" cy="8089297"/>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cap="none" sz="1800">
                <a:solidFill>
                  <a:srgbClr val="000000"/>
                </a:solidFill>
              </a:defRPr>
            </a:pPr>
            <a:r>
              <a:rPr cap="all" sz="7200">
                <a:solidFill>
                  <a:srgbClr val="535353"/>
                </a:solidFill>
              </a:rPr>
              <a:t>What are benefits of a solar reflector?</a:t>
            </a:r>
          </a:p>
        </p:txBody>
      </p:sp>
      <p:sp>
        <p:nvSpPr>
          <p:cNvPr id="52" name="Shape 52"/>
          <p:cNvSpPr/>
          <p:nvPr>
            <p:ph type="body" idx="1"/>
          </p:nvPr>
        </p:nvSpPr>
        <p:spPr>
          <a:prstGeom prst="rect">
            <a:avLst/>
          </a:prstGeom>
        </p:spPr>
        <p:txBody>
          <a:bodyPr/>
          <a:lstStyle/>
          <a:p>
            <a:pPr lvl="0">
              <a:defRPr sz="1800">
                <a:solidFill>
                  <a:srgbClr val="000000"/>
                </a:solidFill>
              </a:defRPr>
            </a:pPr>
            <a:r>
              <a:rPr sz="4600">
                <a:solidFill>
                  <a:srgbClr val="535353"/>
                </a:solidFill>
              </a:rPr>
              <a:t>A solar reflector would be a great addition to our solar house here at San Marin. This will bring more natural lighting into the house. The project of installing the reflector would not take long and it would be very affrdable to install and maintain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